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7"/>
  </p:notesMasterIdLst>
  <p:sldIdLst>
    <p:sldId id="270" r:id="rId2"/>
    <p:sldId id="272" r:id="rId3"/>
    <p:sldId id="273" r:id="rId4"/>
    <p:sldId id="274" r:id="rId5"/>
    <p:sldId id="302" r:id="rId6"/>
    <p:sldId id="275" r:id="rId7"/>
    <p:sldId id="278" r:id="rId8"/>
    <p:sldId id="288" r:id="rId9"/>
    <p:sldId id="286" r:id="rId10"/>
    <p:sldId id="289" r:id="rId11"/>
    <p:sldId id="295" r:id="rId12"/>
    <p:sldId id="279" r:id="rId13"/>
    <p:sldId id="290" r:id="rId14"/>
    <p:sldId id="291" r:id="rId15"/>
    <p:sldId id="293" r:id="rId16"/>
    <p:sldId id="294" r:id="rId17"/>
    <p:sldId id="281" r:id="rId18"/>
    <p:sldId id="296" r:id="rId19"/>
    <p:sldId id="297" r:id="rId20"/>
    <p:sldId id="299" r:id="rId21"/>
    <p:sldId id="298" r:id="rId22"/>
    <p:sldId id="300" r:id="rId23"/>
    <p:sldId id="301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3A"/>
    <a:srgbClr val="84CFCA"/>
    <a:srgbClr val="EFEFEF"/>
    <a:srgbClr val="B0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6"/>
    <p:restoredTop sz="67312" autoAdjust="0"/>
  </p:normalViewPr>
  <p:slideViewPr>
    <p:cSldViewPr snapToGrid="0" snapToObjects="1">
      <p:cViewPr varScale="1">
        <p:scale>
          <a:sx n="74" d="100"/>
          <a:sy n="74" d="100"/>
        </p:scale>
        <p:origin x="3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urdge" userId="29eabffa4e153396" providerId="LiveId" clId="{D1C2AF1F-411E-4B58-9988-CF9EEB023C0D}"/>
    <pc:docChg chg="modSld">
      <pc:chgData name="Amy Burdge" userId="29eabffa4e153396" providerId="LiveId" clId="{D1C2AF1F-411E-4B58-9988-CF9EEB023C0D}" dt="2022-03-24T20:29:57.907" v="23" actId="6549"/>
      <pc:docMkLst>
        <pc:docMk/>
      </pc:docMkLst>
      <pc:sldChg chg="modNotesTx">
        <pc:chgData name="Amy Burdge" userId="29eabffa4e153396" providerId="LiveId" clId="{D1C2AF1F-411E-4B58-9988-CF9EEB023C0D}" dt="2022-03-24T20:25:23.305" v="0" actId="6549"/>
        <pc:sldMkLst>
          <pc:docMk/>
          <pc:sldMk cId="1881589267" sldId="270"/>
        </pc:sldMkLst>
      </pc:sldChg>
      <pc:sldChg chg="modNotesTx">
        <pc:chgData name="Amy Burdge" userId="29eabffa4e153396" providerId="LiveId" clId="{D1C2AF1F-411E-4B58-9988-CF9EEB023C0D}" dt="2022-03-24T20:25:30.242" v="1" actId="6549"/>
        <pc:sldMkLst>
          <pc:docMk/>
          <pc:sldMk cId="4148182168" sldId="272"/>
        </pc:sldMkLst>
      </pc:sldChg>
      <pc:sldChg chg="modNotesTx">
        <pc:chgData name="Amy Burdge" userId="29eabffa4e153396" providerId="LiveId" clId="{D1C2AF1F-411E-4B58-9988-CF9EEB023C0D}" dt="2022-03-24T20:25:36.411" v="2" actId="6549"/>
        <pc:sldMkLst>
          <pc:docMk/>
          <pc:sldMk cId="1507149421" sldId="273"/>
        </pc:sldMkLst>
      </pc:sldChg>
      <pc:sldChg chg="modNotesTx">
        <pc:chgData name="Amy Burdge" userId="29eabffa4e153396" providerId="LiveId" clId="{D1C2AF1F-411E-4B58-9988-CF9EEB023C0D}" dt="2022-03-24T20:25:43.789" v="3" actId="6549"/>
        <pc:sldMkLst>
          <pc:docMk/>
          <pc:sldMk cId="3827284481" sldId="274"/>
        </pc:sldMkLst>
      </pc:sldChg>
      <pc:sldChg chg="modNotesTx">
        <pc:chgData name="Amy Burdge" userId="29eabffa4e153396" providerId="LiveId" clId="{D1C2AF1F-411E-4B58-9988-CF9EEB023C0D}" dt="2022-03-24T20:25:56.002" v="5" actId="6549"/>
        <pc:sldMkLst>
          <pc:docMk/>
          <pc:sldMk cId="523292364" sldId="275"/>
        </pc:sldMkLst>
      </pc:sldChg>
      <pc:sldChg chg="modNotesTx">
        <pc:chgData name="Amy Burdge" userId="29eabffa4e153396" providerId="LiveId" clId="{D1C2AF1F-411E-4B58-9988-CF9EEB023C0D}" dt="2022-03-24T20:26:05.914" v="6" actId="6549"/>
        <pc:sldMkLst>
          <pc:docMk/>
          <pc:sldMk cId="384452414" sldId="278"/>
        </pc:sldMkLst>
      </pc:sldChg>
      <pc:sldChg chg="modNotesTx">
        <pc:chgData name="Amy Burdge" userId="29eabffa4e153396" providerId="LiveId" clId="{D1C2AF1F-411E-4B58-9988-CF9EEB023C0D}" dt="2022-03-24T20:27:53.784" v="11" actId="6549"/>
        <pc:sldMkLst>
          <pc:docMk/>
          <pc:sldMk cId="2907910501" sldId="279"/>
        </pc:sldMkLst>
      </pc:sldChg>
      <pc:sldChg chg="modNotesTx">
        <pc:chgData name="Amy Burdge" userId="29eabffa4e153396" providerId="LiveId" clId="{D1C2AF1F-411E-4B58-9988-CF9EEB023C0D}" dt="2022-03-24T20:29:05.882" v="15" actId="6549"/>
        <pc:sldMkLst>
          <pc:docMk/>
          <pc:sldMk cId="2447769254" sldId="281"/>
        </pc:sldMkLst>
      </pc:sldChg>
      <pc:sldChg chg="modNotesTx">
        <pc:chgData name="Amy Burdge" userId="29eabffa4e153396" providerId="LiveId" clId="{D1C2AF1F-411E-4B58-9988-CF9EEB023C0D}" dt="2022-03-24T20:29:51.050" v="22" actId="6549"/>
        <pc:sldMkLst>
          <pc:docMk/>
          <pc:sldMk cId="1322896092" sldId="283"/>
        </pc:sldMkLst>
      </pc:sldChg>
      <pc:sldChg chg="modNotesTx">
        <pc:chgData name="Amy Burdge" userId="29eabffa4e153396" providerId="LiveId" clId="{D1C2AF1F-411E-4B58-9988-CF9EEB023C0D}" dt="2022-03-24T20:29:57.907" v="23" actId="6549"/>
        <pc:sldMkLst>
          <pc:docMk/>
          <pc:sldMk cId="223745907" sldId="284"/>
        </pc:sldMkLst>
      </pc:sldChg>
      <pc:sldChg chg="modNotesTx">
        <pc:chgData name="Amy Burdge" userId="29eabffa4e153396" providerId="LiveId" clId="{D1C2AF1F-411E-4B58-9988-CF9EEB023C0D}" dt="2022-03-24T20:26:17.423" v="8" actId="6549"/>
        <pc:sldMkLst>
          <pc:docMk/>
          <pc:sldMk cId="1420306000" sldId="286"/>
        </pc:sldMkLst>
      </pc:sldChg>
      <pc:sldChg chg="modNotesTx">
        <pc:chgData name="Amy Burdge" userId="29eabffa4e153396" providerId="LiveId" clId="{D1C2AF1F-411E-4B58-9988-CF9EEB023C0D}" dt="2022-03-24T20:26:10.967" v="7" actId="6549"/>
        <pc:sldMkLst>
          <pc:docMk/>
          <pc:sldMk cId="3087902230" sldId="288"/>
        </pc:sldMkLst>
      </pc:sldChg>
      <pc:sldChg chg="modNotesTx">
        <pc:chgData name="Amy Burdge" userId="29eabffa4e153396" providerId="LiveId" clId="{D1C2AF1F-411E-4B58-9988-CF9EEB023C0D}" dt="2022-03-24T20:26:26.615" v="9" actId="6549"/>
        <pc:sldMkLst>
          <pc:docMk/>
          <pc:sldMk cId="1062825812" sldId="289"/>
        </pc:sldMkLst>
      </pc:sldChg>
      <pc:sldChg chg="modNotesTx">
        <pc:chgData name="Amy Burdge" userId="29eabffa4e153396" providerId="LiveId" clId="{D1C2AF1F-411E-4B58-9988-CF9EEB023C0D}" dt="2022-03-24T20:28:03.761" v="12" actId="6549"/>
        <pc:sldMkLst>
          <pc:docMk/>
          <pc:sldMk cId="1551003616" sldId="290"/>
        </pc:sldMkLst>
      </pc:sldChg>
      <pc:sldChg chg="modNotesTx">
        <pc:chgData name="Amy Burdge" userId="29eabffa4e153396" providerId="LiveId" clId="{D1C2AF1F-411E-4B58-9988-CF9EEB023C0D}" dt="2022-03-24T20:28:14.448" v="13" actId="6549"/>
        <pc:sldMkLst>
          <pc:docMk/>
          <pc:sldMk cId="2637220526" sldId="291"/>
        </pc:sldMkLst>
      </pc:sldChg>
      <pc:sldChg chg="modNotesTx">
        <pc:chgData name="Amy Burdge" userId="29eabffa4e153396" providerId="LiveId" clId="{D1C2AF1F-411E-4B58-9988-CF9EEB023C0D}" dt="2022-03-24T20:28:59.654" v="14" actId="6549"/>
        <pc:sldMkLst>
          <pc:docMk/>
          <pc:sldMk cId="2303642659" sldId="293"/>
        </pc:sldMkLst>
      </pc:sldChg>
      <pc:sldChg chg="modNotesTx">
        <pc:chgData name="Amy Burdge" userId="29eabffa4e153396" providerId="LiveId" clId="{D1C2AF1F-411E-4B58-9988-CF9EEB023C0D}" dt="2022-03-24T20:27:44.891" v="10" actId="6549"/>
        <pc:sldMkLst>
          <pc:docMk/>
          <pc:sldMk cId="3135198559" sldId="295"/>
        </pc:sldMkLst>
      </pc:sldChg>
      <pc:sldChg chg="modNotesTx">
        <pc:chgData name="Amy Burdge" userId="29eabffa4e153396" providerId="LiveId" clId="{D1C2AF1F-411E-4B58-9988-CF9EEB023C0D}" dt="2022-03-24T20:29:10.607" v="16" actId="6549"/>
        <pc:sldMkLst>
          <pc:docMk/>
          <pc:sldMk cId="2515042086" sldId="296"/>
        </pc:sldMkLst>
      </pc:sldChg>
      <pc:sldChg chg="modNotesTx">
        <pc:chgData name="Amy Burdge" userId="29eabffa4e153396" providerId="LiveId" clId="{D1C2AF1F-411E-4B58-9988-CF9EEB023C0D}" dt="2022-03-24T20:29:16.175" v="17" actId="6549"/>
        <pc:sldMkLst>
          <pc:docMk/>
          <pc:sldMk cId="1092537319" sldId="297"/>
        </pc:sldMkLst>
      </pc:sldChg>
      <pc:sldChg chg="modNotesTx">
        <pc:chgData name="Amy Burdge" userId="29eabffa4e153396" providerId="LiveId" clId="{D1C2AF1F-411E-4B58-9988-CF9EEB023C0D}" dt="2022-03-24T20:29:31.868" v="19" actId="6549"/>
        <pc:sldMkLst>
          <pc:docMk/>
          <pc:sldMk cId="2868384182" sldId="298"/>
        </pc:sldMkLst>
      </pc:sldChg>
      <pc:sldChg chg="modNotesTx">
        <pc:chgData name="Amy Burdge" userId="29eabffa4e153396" providerId="LiveId" clId="{D1C2AF1F-411E-4B58-9988-CF9EEB023C0D}" dt="2022-03-24T20:29:25.490" v="18" actId="6549"/>
        <pc:sldMkLst>
          <pc:docMk/>
          <pc:sldMk cId="3468083952" sldId="299"/>
        </pc:sldMkLst>
      </pc:sldChg>
      <pc:sldChg chg="modNotesTx">
        <pc:chgData name="Amy Burdge" userId="29eabffa4e153396" providerId="LiveId" clId="{D1C2AF1F-411E-4B58-9988-CF9EEB023C0D}" dt="2022-03-24T20:29:38.042" v="20" actId="6549"/>
        <pc:sldMkLst>
          <pc:docMk/>
          <pc:sldMk cId="2754399758" sldId="300"/>
        </pc:sldMkLst>
      </pc:sldChg>
      <pc:sldChg chg="modNotesTx">
        <pc:chgData name="Amy Burdge" userId="29eabffa4e153396" providerId="LiveId" clId="{D1C2AF1F-411E-4B58-9988-CF9EEB023C0D}" dt="2022-03-24T20:29:44.058" v="21" actId="6549"/>
        <pc:sldMkLst>
          <pc:docMk/>
          <pc:sldMk cId="760242906" sldId="301"/>
        </pc:sldMkLst>
      </pc:sldChg>
      <pc:sldChg chg="modNotesTx">
        <pc:chgData name="Amy Burdge" userId="29eabffa4e153396" providerId="LiveId" clId="{D1C2AF1F-411E-4B58-9988-CF9EEB023C0D}" dt="2022-03-24T20:25:49.993" v="4" actId="6549"/>
        <pc:sldMkLst>
          <pc:docMk/>
          <pc:sldMk cId="135712823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5647-1615-4AE5-A4B6-D77A9226385F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99B37-2BFB-4BCE-B400-0440FB05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9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final step, after I’ve answered any questions my COI may have, is to ask her to share my WHITE LABELED checklists and flowcharts with her clients with a simple call to action.</a:t>
            </a:r>
          </a:p>
          <a:p>
            <a:endParaRPr lang="en-US" dirty="0"/>
          </a:p>
          <a:p>
            <a:r>
              <a:rPr lang="en-US" dirty="0"/>
              <a:t>For example, when my  Real Estate COI’s clients are deciding weather to buy a new home or are facing an out-of-state move, she can simply say: I work with Amy Burdge, and she shared this checklist with me. I’d like you to take a copy and quickly answer the questions. If you answer “YES” to anything, you may have a planning opportunity. She can help! Her phone number and email are on the checklist. </a:t>
            </a:r>
          </a:p>
          <a:p>
            <a:endParaRPr lang="en-US" dirty="0"/>
          </a:p>
          <a:p>
            <a:r>
              <a:rPr lang="en-US" dirty="0"/>
              <a:t>It’s really that simple. And that easy.</a:t>
            </a:r>
          </a:p>
          <a:p>
            <a:endParaRPr lang="en-US" dirty="0"/>
          </a:p>
          <a:p>
            <a:r>
              <a:rPr lang="en-US" dirty="0"/>
              <a:t>I should mention that I’ll also  make time to follow-up periodically, ask for feedback, and listen for opportunities to complement my COI’s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1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9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4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0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4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6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99B37-2BFB-4BCE-B400-0440FB0560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C91121-57A7-494D-9D2B-E83531863A58}"/>
              </a:ext>
            </a:extLst>
          </p:cNvPr>
          <p:cNvSpPr/>
          <p:nvPr userDrawn="1"/>
        </p:nvSpPr>
        <p:spPr>
          <a:xfrm>
            <a:off x="0" y="1313160"/>
            <a:ext cx="9144000" cy="5544839"/>
          </a:xfrm>
          <a:prstGeom prst="rect">
            <a:avLst/>
          </a:prstGeom>
          <a:solidFill>
            <a:srgbClr val="112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6A0CE287-DE9E-2F4A-8C3D-1529A6C48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r="19263"/>
          <a:stretch/>
        </p:blipFill>
        <p:spPr>
          <a:xfrm>
            <a:off x="0" y="1313160"/>
            <a:ext cx="9144000" cy="55448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554472"/>
            <a:ext cx="7886699" cy="22344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7" name="Picture 36" descr="A picture containing object, clock, red&#10;&#10;Description automatically generated">
            <a:extLst>
              <a:ext uri="{FF2B5EF4-FFF2-40B4-BE49-F238E27FC236}">
                <a16:creationId xmlns:a16="http://schemas.microsoft.com/office/drawing/2014/main" id="{2719E470-20BD-D045-919A-0AB816DD0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4399" y="304148"/>
            <a:ext cx="2235200" cy="8763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EFBD5A-6792-2A42-A7EA-4F294B5F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2709"/>
            <a:ext cx="7886700" cy="16462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CE0469-4E7A-D841-B71D-8CB183B1DA14}"/>
              </a:ext>
            </a:extLst>
          </p:cNvPr>
          <p:cNvSpPr/>
          <p:nvPr userDrawn="1"/>
        </p:nvSpPr>
        <p:spPr>
          <a:xfrm>
            <a:off x="0" y="6463621"/>
            <a:ext cx="9144000" cy="394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2A6A1DAC-00AE-E34E-988A-42139258BC3C}"/>
              </a:ext>
            </a:extLst>
          </p:cNvPr>
          <p:cNvSpPr txBox="1">
            <a:spLocks/>
          </p:cNvSpPr>
          <p:nvPr userDrawn="1"/>
        </p:nvSpPr>
        <p:spPr>
          <a:xfrm>
            <a:off x="628649" y="6582284"/>
            <a:ext cx="3886199" cy="139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i="0" kern="1200">
                <a:solidFill>
                  <a:schemeClr val="bg1"/>
                </a:solidFill>
                <a:latin typeface="Museo Sans Rounded 700" panose="020000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2021 </a:t>
            </a:r>
            <a:r>
              <a:rPr lang="en-US" dirty="0" err="1"/>
              <a:t>fpPathfinder</a:t>
            </a:r>
            <a:r>
              <a:rPr lang="en-US" dirty="0"/>
              <a:t>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5840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5F3F5D-5135-9240-85FE-8D782DC661FE}"/>
              </a:ext>
            </a:extLst>
          </p:cNvPr>
          <p:cNvSpPr/>
          <p:nvPr userDrawn="1"/>
        </p:nvSpPr>
        <p:spPr>
          <a:xfrm>
            <a:off x="0" y="2021305"/>
            <a:ext cx="9144000" cy="444231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AC030-924C-464D-8718-0D7FD094D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useo Sans Rounded 500" panose="02000000000000000000" pitchFamily="2" charset="0"/>
              </a:defRPr>
            </a:lvl1pPr>
          </a:lstStyle>
          <a:p>
            <a:r>
              <a:rPr lang="en-US" dirty="0"/>
              <a:t>Two Column Content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DC05-39A3-8A4F-8A22-AD5A9E5AE6D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966" y="2212975"/>
            <a:ext cx="387215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1B695E-6560-AC4B-ADF1-D16D7688E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49" y="1825625"/>
            <a:ext cx="3872150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E602F97-E9C8-8B49-B5CA-4964AE9295C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2884" y="2212975"/>
            <a:ext cx="387215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9D1E1BC-738D-814C-9E38-950782D07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2567" y="1825625"/>
            <a:ext cx="3872150" cy="384048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522B4-4349-2447-B3F4-700A55D14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59" y="149294"/>
            <a:ext cx="545529" cy="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0C15C8-C194-A943-B499-93D9A4AFEAAF}"/>
              </a:ext>
            </a:extLst>
          </p:cNvPr>
          <p:cNvSpPr/>
          <p:nvPr userDrawn="1"/>
        </p:nvSpPr>
        <p:spPr>
          <a:xfrm>
            <a:off x="0" y="2021305"/>
            <a:ext cx="9144000" cy="444231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AC030-924C-464D-8718-0D7FD094D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useo Sans Rounded 500" panose="02000000000000000000" pitchFamily="2" charset="0"/>
              </a:defRPr>
            </a:lvl1pPr>
          </a:lstStyle>
          <a:p>
            <a:r>
              <a:rPr lang="en-US" dirty="0"/>
              <a:t>Three Column Content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DC05-39A3-8A4F-8A22-AD5A9E5AE6D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967" y="2212975"/>
            <a:ext cx="256032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1B695E-6560-AC4B-ADF1-D16D7688E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2560320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2D5CB4A-12BE-ED43-8609-BF6B5E2F894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91840" y="2212975"/>
            <a:ext cx="256032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D5F0F2D-1987-324B-8E4C-8243A601F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523" y="1825625"/>
            <a:ext cx="2560320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E602F97-E9C8-8B49-B5CA-4964AE9295C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954713" y="2212975"/>
            <a:ext cx="256032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9D1E1BC-738D-814C-9E38-950782D07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4396" y="1825625"/>
            <a:ext cx="2560320" cy="384048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1E39A-8881-F740-9360-65C17F0FD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59" y="149294"/>
            <a:ext cx="545529" cy="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48546CB-510C-3B4D-9995-E9C93B9B9C4B}"/>
              </a:ext>
            </a:extLst>
          </p:cNvPr>
          <p:cNvSpPr/>
          <p:nvPr userDrawn="1"/>
        </p:nvSpPr>
        <p:spPr>
          <a:xfrm>
            <a:off x="0" y="2021305"/>
            <a:ext cx="9144000" cy="444231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AC030-924C-464D-8718-0D7FD094D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useo Sans Rounded 500" panose="02000000000000000000" pitchFamily="2" charset="0"/>
              </a:defRPr>
            </a:lvl1pPr>
          </a:lstStyle>
          <a:p>
            <a:r>
              <a:rPr lang="en-US" dirty="0"/>
              <a:t>Four Column Content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DC05-39A3-8A4F-8A22-AD5A9E5AE6D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967" y="2212975"/>
            <a:ext cx="192024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1B695E-6560-AC4B-ADF1-D16D7688E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1920875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A67C0D3-F70C-B949-8956-B1389688072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94794" y="2212975"/>
            <a:ext cx="192024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839C87F-547C-4F49-BB8F-827D92538C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4477" y="1825625"/>
            <a:ext cx="1920875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2D5CB4A-12BE-ED43-8609-BF6B5E2F894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17576" y="2215011"/>
            <a:ext cx="192024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D5F0F2D-1987-324B-8E4C-8243A601F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259" y="1827661"/>
            <a:ext cx="1920875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E602F97-E9C8-8B49-B5CA-4964AE9295C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06185" y="2212975"/>
            <a:ext cx="1920240" cy="3965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9D1E1BC-738D-814C-9E38-950782D07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5868" y="1825625"/>
            <a:ext cx="1920875" cy="387350"/>
          </a:xfrm>
          <a:solidFill>
            <a:srgbClr val="84CFCA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Museo Sans Rounded 700" panose="02000000000000000000" pitchFamily="2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F7AEC8-08A2-294D-B3AD-77DE69A8B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59" y="149294"/>
            <a:ext cx="545529" cy="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1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Dark Background w/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124DE6-D99D-2445-A185-10345F2BE2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2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person, man, indoor, holding&#10;&#10;Description automatically generated">
            <a:extLst>
              <a:ext uri="{FF2B5EF4-FFF2-40B4-BE49-F238E27FC236}">
                <a16:creationId xmlns:a16="http://schemas.microsoft.com/office/drawing/2014/main" id="{C0CA338F-9926-094C-B7BB-9E0A16B41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5540" r="5822"/>
          <a:stretch/>
        </p:blipFill>
        <p:spPr>
          <a:xfrm>
            <a:off x="0" y="0"/>
            <a:ext cx="9144000" cy="687742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81A4F-FCFA-FC40-9CDE-D1E45E265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Background w/Image Overlay</a:t>
            </a:r>
          </a:p>
        </p:txBody>
      </p:sp>
    </p:spTree>
    <p:extLst>
      <p:ext uri="{BB962C8B-B14F-4D97-AF65-F5344CB8AC3E}">
        <p14:creationId xmlns:p14="http://schemas.microsoft.com/office/powerpoint/2010/main" val="109924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Light Background w/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124DE6-D99D-2445-A185-10345F2BE2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person, man, indoor, holding&#10;&#10;Description automatically generated">
            <a:extLst>
              <a:ext uri="{FF2B5EF4-FFF2-40B4-BE49-F238E27FC236}">
                <a16:creationId xmlns:a16="http://schemas.microsoft.com/office/drawing/2014/main" id="{C0CA338F-9926-094C-B7BB-9E0A16B41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5540" r="5822"/>
          <a:stretch/>
        </p:blipFill>
        <p:spPr>
          <a:xfrm>
            <a:off x="0" y="0"/>
            <a:ext cx="9144000" cy="687742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81A4F-FCFA-FC40-9CDE-D1E45E265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Light Background w/Image Overlay</a:t>
            </a:r>
          </a:p>
        </p:txBody>
      </p:sp>
    </p:spTree>
    <p:extLst>
      <p:ext uri="{BB962C8B-B14F-4D97-AF65-F5344CB8AC3E}">
        <p14:creationId xmlns:p14="http://schemas.microsoft.com/office/powerpoint/2010/main" val="48995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Dark Background w/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124DE6-D99D-2445-A185-10345F2BE2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2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BA754-3C46-F547-8C23-C7085BEBB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Background w/Solid Color</a:t>
            </a:r>
          </a:p>
        </p:txBody>
      </p:sp>
    </p:spTree>
    <p:extLst>
      <p:ext uri="{BB962C8B-B14F-4D97-AF65-F5344CB8AC3E}">
        <p14:creationId xmlns:p14="http://schemas.microsoft.com/office/powerpoint/2010/main" val="8838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Light Background w/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124DE6-D99D-2445-A185-10345F2BE2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BA754-3C46-F547-8C23-C7085BEBB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Light Background w/Solid Color</a:t>
            </a:r>
          </a:p>
        </p:txBody>
      </p:sp>
    </p:spTree>
    <p:extLst>
      <p:ext uri="{BB962C8B-B14F-4D97-AF65-F5344CB8AC3E}">
        <p14:creationId xmlns:p14="http://schemas.microsoft.com/office/powerpoint/2010/main" val="375396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70000"/>
              <a:buFont typeface="System Font Regular"/>
              <a:buChar char="▸"/>
              <a:defRPr sz="2000" b="0" i="0">
                <a:solidFill>
                  <a:srgbClr val="1128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Clr>
                <a:srgbClr val="92D050"/>
              </a:buClr>
              <a:buSzPct val="70000"/>
              <a:buFont typeface="System Font Regular"/>
              <a:buNone/>
              <a:defRPr sz="2000" b="0" i="0">
                <a:latin typeface="Museo Sans Rounded 100" panose="02000000000000000000" pitchFamily="2" charset="0"/>
              </a:defRPr>
            </a:lvl2pPr>
            <a:lvl3pPr marL="1143000" indent="-228600">
              <a:buClr>
                <a:srgbClr val="92D050"/>
              </a:buClr>
              <a:buSzPct val="70000"/>
              <a:buFont typeface="System Font Regular"/>
              <a:buChar char="▸"/>
              <a:defRPr sz="2000" b="0" i="0">
                <a:latin typeface="Museo Sans Rounded 100" panose="02000000000000000000" pitchFamily="2" charset="0"/>
              </a:defRPr>
            </a:lvl3pPr>
            <a:lvl4pPr marL="1600200" indent="-228600">
              <a:buClr>
                <a:srgbClr val="92D050"/>
              </a:buClr>
              <a:buSzPct val="70000"/>
              <a:buFont typeface="System Font Regular"/>
              <a:buChar char="▸"/>
              <a:defRPr sz="2000" b="0" i="0">
                <a:latin typeface="Museo Sans Rounded 100" panose="02000000000000000000" pitchFamily="2" charset="0"/>
              </a:defRPr>
            </a:lvl4pPr>
            <a:lvl5pPr marL="2057400" indent="-228600">
              <a:buClr>
                <a:srgbClr val="92D050"/>
              </a:buClr>
              <a:buSzPct val="70000"/>
              <a:buFont typeface="System Font Regular"/>
              <a:buChar char="▸"/>
              <a:defRPr sz="2000" b="0" i="0">
                <a:latin typeface="Museo Sans Rounded 100" panose="02000000000000000000" pitchFamily="2" charset="0"/>
              </a:defRPr>
            </a:lvl5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DFB877-519E-E442-9202-06F630070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rgbClr val="11283A"/>
                </a:solidFill>
                <a:latin typeface="Museo Sans Rounded 500" panose="02000000000000000000" pitchFamily="2" charset="0"/>
              </a:defRPr>
            </a:lvl1pPr>
          </a:lstStyle>
          <a:p>
            <a:r>
              <a:rPr lang="en-US" dirty="0"/>
              <a:t>One Column Content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D31D3-047F-0E46-9922-F88110D15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59" y="149294"/>
            <a:ext cx="545529" cy="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70000"/>
              <a:buFont typeface="System Font Regular"/>
              <a:buChar char="▸"/>
              <a:defRPr sz="2000" b="0" i="0">
                <a:solidFill>
                  <a:srgbClr val="1128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FFC80D-80A4-A842-9A25-53DFE0237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Column Content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93FCAD-9280-7948-AE51-98CC8AEE593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70000"/>
              <a:buFont typeface="System Font Regular"/>
              <a:buChar char="▸"/>
              <a:defRPr sz="2000" b="0" i="0">
                <a:solidFill>
                  <a:srgbClr val="1128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32487-5C17-064E-969E-318E81A12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59" y="149294"/>
            <a:ext cx="545529" cy="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3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verla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D8AEB9-DE01-9146-B3E6-201E7BA7C12E}"/>
              </a:ext>
            </a:extLst>
          </p:cNvPr>
          <p:cNvSpPr/>
          <p:nvPr userDrawn="1"/>
        </p:nvSpPr>
        <p:spPr>
          <a:xfrm>
            <a:off x="4870172" y="0"/>
            <a:ext cx="4273826" cy="6460435"/>
          </a:xfrm>
          <a:prstGeom prst="rect">
            <a:avLst/>
          </a:prstGeom>
          <a:solidFill>
            <a:srgbClr val="84C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indow, sport, indoor&#10;&#10;Description automatically generated">
            <a:extLst>
              <a:ext uri="{FF2B5EF4-FFF2-40B4-BE49-F238E27FC236}">
                <a16:creationId xmlns:a16="http://schemas.microsoft.com/office/drawing/2014/main" id="{D5EFDCC7-AC5E-E044-9724-71507A7AC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58494" b="5888"/>
          <a:stretch/>
        </p:blipFill>
        <p:spPr>
          <a:xfrm>
            <a:off x="4870174" y="0"/>
            <a:ext cx="4273826" cy="6460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3886198" cy="1325563"/>
          </a:xfrm>
        </p:spPr>
        <p:txBody>
          <a:bodyPr/>
          <a:lstStyle>
            <a:lvl1pPr>
              <a:defRPr b="0" i="0">
                <a:solidFill>
                  <a:srgbClr val="11283A"/>
                </a:solidFill>
                <a:latin typeface="Museo Sans Rounded 500" panose="02000000000000000000" pitchFamily="2" charset="0"/>
              </a:defRPr>
            </a:lvl1pPr>
          </a:lstStyle>
          <a:p>
            <a:r>
              <a:rPr lang="en-US" dirty="0"/>
              <a:t>Content With Overlay Image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E9978E-1C78-A849-B97B-189202E01CC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70000"/>
              <a:buFont typeface="System Font Regular"/>
              <a:buChar char="▸"/>
              <a:defRPr sz="2000" b="0" i="0">
                <a:solidFill>
                  <a:srgbClr val="1128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6A5828-F9CA-2446-A92F-805456C7DB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2591" y="1757362"/>
            <a:ext cx="3328987" cy="3343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FFC80D-80A4-A842-9A25-53DFE0237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Content With Image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93FCAD-9280-7948-AE51-98CC8AEE593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70000"/>
              <a:buFont typeface="System Font Regular"/>
              <a:buChar char="▸"/>
              <a:defRPr sz="2000" b="0" i="0">
                <a:solidFill>
                  <a:srgbClr val="1128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This is sample text. Simply add your own text and description here. This text is fully editable.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A59DA-A4A0-3348-AB54-17DF41248F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75" y="1825625"/>
            <a:ext cx="386397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E69AB-4C36-C244-9958-F8CF51CD5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59" y="149294"/>
            <a:ext cx="545529" cy="5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D9495-17BA-8941-9078-5AA03F05C481}"/>
              </a:ext>
            </a:extLst>
          </p:cNvPr>
          <p:cNvSpPr/>
          <p:nvPr userDrawn="1"/>
        </p:nvSpPr>
        <p:spPr>
          <a:xfrm>
            <a:off x="0" y="6463621"/>
            <a:ext cx="9144000" cy="394379"/>
          </a:xfrm>
          <a:prstGeom prst="rect">
            <a:avLst/>
          </a:prstGeom>
          <a:solidFill>
            <a:srgbClr val="112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8496-880D-6F47-908E-3C322C9ED0B2}"/>
              </a:ext>
            </a:extLst>
          </p:cNvPr>
          <p:cNvSpPr txBox="1">
            <a:spLocks/>
          </p:cNvSpPr>
          <p:nvPr userDrawn="1"/>
        </p:nvSpPr>
        <p:spPr>
          <a:xfrm>
            <a:off x="628649" y="6582284"/>
            <a:ext cx="3886199" cy="139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1" i="0" kern="1200">
                <a:solidFill>
                  <a:schemeClr val="bg1"/>
                </a:solidFill>
                <a:latin typeface="Museo Sans Rounded 700" panose="02000000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2021 </a:t>
            </a:r>
            <a:r>
              <a:rPr lang="en-US" dirty="0" err="1"/>
              <a:t>fpPathfinder</a:t>
            </a:r>
            <a:r>
              <a:rPr lang="en-US" dirty="0"/>
              <a:t>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84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2" r:id="rId2"/>
    <p:sldLayoutId id="2147483677" r:id="rId3"/>
    <p:sldLayoutId id="2147483669" r:id="rId4"/>
    <p:sldLayoutId id="2147483676" r:id="rId5"/>
    <p:sldLayoutId id="2147483658" r:id="rId6"/>
    <p:sldLayoutId id="2147483660" r:id="rId7"/>
    <p:sldLayoutId id="2147483670" r:id="rId8"/>
    <p:sldLayoutId id="2147483674" r:id="rId9"/>
    <p:sldLayoutId id="2147483673" r:id="rId10"/>
    <p:sldLayoutId id="2147483672" r:id="rId11"/>
    <p:sldLayoutId id="2147483671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1283A"/>
          </a:solidFill>
          <a:latin typeface="Museo Sans Rounded 5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70000"/>
        <a:buFont typeface="System Font Regular"/>
        <a:buChar char="▸"/>
        <a:defRPr sz="2000" b="0" i="0" kern="1200">
          <a:solidFill>
            <a:srgbClr val="11283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0000"/>
        <a:buFont typeface="System Font Regular"/>
        <a:buChar char="▸"/>
        <a:defRPr sz="2000" b="0" i="0" kern="1200">
          <a:solidFill>
            <a:srgbClr val="11283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0000"/>
        <a:buFont typeface="System Font Regular"/>
        <a:buChar char="▸"/>
        <a:defRPr sz="2000" b="0" i="0" kern="1200">
          <a:solidFill>
            <a:srgbClr val="11283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0000"/>
        <a:buFont typeface="System Font Regular"/>
        <a:buChar char="▸"/>
        <a:defRPr sz="2000" b="0" i="0" kern="1200">
          <a:solidFill>
            <a:srgbClr val="11283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0000"/>
        <a:buFont typeface="System Font Regular"/>
        <a:buChar char="▸"/>
        <a:defRPr sz="2000" b="0" i="0" kern="1200">
          <a:solidFill>
            <a:srgbClr val="11283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my@fpPathfind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675F1CD7-B043-1C47-8CBD-BC8837728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673352"/>
            <a:ext cx="7886699" cy="24597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Pump Up Your Marketing</a:t>
            </a:r>
          </a:p>
          <a:p>
            <a:pPr algn="ctr"/>
            <a:r>
              <a:rPr lang="en-US" b="1" dirty="0"/>
              <a:t>Your Guide To Making The Most</a:t>
            </a:r>
          </a:p>
          <a:p>
            <a:pPr algn="ctr"/>
            <a:r>
              <a:rPr lang="en-US" b="1" dirty="0"/>
              <a:t> Of  Membership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DBCB94-4341-464D-B197-FDE6656C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764" y="3614538"/>
            <a:ext cx="3126471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9901"/>
            <a:ext cx="7886700" cy="5357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Gated Content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3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Promote your blog post repeatedly.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social 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newsletters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135584A4-93EC-4E17-A2D7-0F9C800F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58" y="3178368"/>
            <a:ext cx="1935484" cy="164592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3807800-8CAB-4FD2-9214-4218BD631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642" y="3970104"/>
            <a:ext cx="1764365" cy="176120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9422362-9501-4AC9-B0A9-99B4ADB9A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849" y="2938784"/>
            <a:ext cx="1837610" cy="184916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7CA687E2-782E-4E57-869D-6B6F31916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77244" y="4008948"/>
            <a:ext cx="1523600" cy="15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9901"/>
            <a:ext cx="7886700" cy="5357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Gated Content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4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Nurture your leads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Consider implementing an email sequence of 3 – 4  messages that addresses an equity compensation issues with a call to action to book a call with you.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Add the emails you collect to your newsletter list to create ongoing awareness.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2513"/>
            <a:ext cx="7886700" cy="3255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Collateral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Collateral helps you tell a consistent story to centers of influence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White labeled checklists and flowcharts are ideal to share as collateral to generate referrals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0738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Receive 10 qualified referrals from my centers of influence.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1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Collateral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1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Identify the COI from whom you want to cultivate referrals and collate the relevant checklists and flowcharts (collateral) . 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Accountants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Estate Planning Attorneys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Insurance Agents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Real Estate Agents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A23151A-9F78-4C88-AD03-D10793240BD4}"/>
              </a:ext>
            </a:extLst>
          </p:cNvPr>
          <p:cNvSpPr/>
          <p:nvPr/>
        </p:nvSpPr>
        <p:spPr>
          <a:xfrm>
            <a:off x="3822700" y="4330700"/>
            <a:ext cx="749300" cy="444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169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Collateral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</a:t>
            </a:r>
            <a:r>
              <a:rPr lang="en-US" sz="2400" b="1" i="1" dirty="0">
                <a:solidFill>
                  <a:schemeClr val="accent1"/>
                </a:solidFill>
              </a:rPr>
              <a:t>Helpful Hint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Use the </a:t>
            </a:r>
            <a:r>
              <a:rPr lang="en-US" sz="2400" dirty="0" err="1"/>
              <a:t>fpPathfinder</a:t>
            </a:r>
            <a:r>
              <a:rPr lang="en-US" sz="2400" dirty="0"/>
              <a:t> bundles to identify groups of guides that pertain to your COI’s clients.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EDE9FF-0C5C-473C-8E12-301CD7CEF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31" y="2545132"/>
            <a:ext cx="6079469" cy="32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Collateral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2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Walk your COI through the client experience you’ve developed using your white labeled checklists and flowcharts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25A04F-D902-4147-9CD0-E59568B3B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60" y="2564892"/>
            <a:ext cx="5246975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Collateral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3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Ask your COI to share the white labeled resources and a simple call to action with their clients.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BB88F-23BD-4CF3-9BED-BFDEA678E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425638"/>
            <a:ext cx="3589631" cy="2780507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AEA2FEDB-4712-44A8-AC1C-8846FEA91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087" y="2453070"/>
            <a:ext cx="3589632" cy="27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2513"/>
            <a:ext cx="7886700" cy="3255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Content Marketing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Build your credibility to become recognized as an expert in your field or niche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White labeled checklists and flowcharts are ideal to support your brand and illustrate your subject mastery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0738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Establish myself as a thought leader for Young Professionals.</a:t>
            </a:r>
            <a:b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Content Marketing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1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Identify your audience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Young professionals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Women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Entrepreneurs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Physicians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And the list goes 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B32AE45D-7AB1-4618-8304-68154437DDE4}"/>
              </a:ext>
            </a:extLst>
          </p:cNvPr>
          <p:cNvSpPr/>
          <p:nvPr/>
        </p:nvSpPr>
        <p:spPr>
          <a:xfrm>
            <a:off x="4127500" y="2197100"/>
            <a:ext cx="889000" cy="279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Content Marketing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2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Define what action you want them to take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Visit your website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Schedule an appointment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Attend a seminar you’re hosting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Sign up for your newsletter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AB036562-3D8A-47EE-AE58-CCDB5B5A8DC3}"/>
              </a:ext>
            </a:extLst>
          </p:cNvPr>
          <p:cNvSpPr/>
          <p:nvPr/>
        </p:nvSpPr>
        <p:spPr>
          <a:xfrm>
            <a:off x="5232400" y="3980178"/>
            <a:ext cx="1066800" cy="42672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err="1"/>
              <a:t>fpPathfinder</a:t>
            </a:r>
            <a:r>
              <a:rPr lang="en-US" sz="3200" dirty="0"/>
              <a:t> Overview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Goal Setting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Tie Marketing Tactics &amp; Execution To Goals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Q&amp;A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96" y="5106313"/>
            <a:ext cx="1360860" cy="10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8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Content Marketing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3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Create a content calendar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Which topics do you want to create content around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Which visuals will you use to support your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Are there ideas that lend themselves better to written submissions, video, podcasts, or speaking engagements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8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169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Content Marketing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</a:t>
            </a:r>
            <a:r>
              <a:rPr lang="en-US" sz="2400" b="1" i="1" dirty="0">
                <a:solidFill>
                  <a:schemeClr val="accent1"/>
                </a:solidFill>
              </a:rPr>
              <a:t>Helpful Hint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fpPathfinder’s</a:t>
            </a:r>
            <a:r>
              <a:rPr lang="en-US" sz="2400" dirty="0"/>
              <a:t> Resource Guides and Guide Bundles can help you build a relevant content calendar with agency-level visuals to support your work.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814BDB5-ADA0-4F49-964B-B92311F5D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4" b="41209"/>
          <a:stretch/>
        </p:blipFill>
        <p:spPr>
          <a:xfrm>
            <a:off x="4768470" y="2731879"/>
            <a:ext cx="2864500" cy="322086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FC0EC8-90AF-4946-B97D-D7BC37F75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74" y="2731879"/>
            <a:ext cx="4051225" cy="24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Content Marketing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4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Begin Creating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Set aside time every day to be creative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Set deadlines for yourself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Pitch your niche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Be your own PR machine, and leverage social media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Establish goals that are specific and measurable.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Tie your marketing efforts to your goals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Track your results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Have some fun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Recap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2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" y="2340865"/>
            <a:ext cx="8948928" cy="3486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Essentials:	$99 / year / user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Deluxe:		$299 / year / user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Premier:	$499 / year / user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Ensemble: Email support@fpPathfinder.com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" y="365126"/>
            <a:ext cx="8320278" cy="1719706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fpPathfinder</a:t>
            </a: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Membership Options</a:t>
            </a:r>
            <a:b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6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F42C3-1AA7-4422-9472-DC06EEB4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4672"/>
            <a:ext cx="7886700" cy="5372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800" dirty="0"/>
              <a:t>Marketing: email </a:t>
            </a:r>
            <a:r>
              <a:rPr lang="en-US" sz="2800" dirty="0">
                <a:hlinkClick r:id="rId4"/>
              </a:rPr>
              <a:t>Amy@fpPathfinder.com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Member Services: Support@fpPathfinder.com </a:t>
            </a:r>
          </a:p>
        </p:txBody>
      </p:sp>
    </p:spTree>
    <p:extLst>
      <p:ext uri="{BB962C8B-B14F-4D97-AF65-F5344CB8AC3E}">
        <p14:creationId xmlns:p14="http://schemas.microsoft.com/office/powerpoint/2010/main" val="22374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Mike </a:t>
            </a:r>
            <a:r>
              <a:rPr lang="en-US" sz="2400" dirty="0" err="1"/>
              <a:t>Lecours</a:t>
            </a:r>
            <a:r>
              <a:rPr lang="en-US" sz="2400" dirty="0"/>
              <a:t>, CFP, co-founded </a:t>
            </a:r>
            <a:r>
              <a:rPr lang="en-US" sz="2400" dirty="0" err="1"/>
              <a:t>fpPathfinder</a:t>
            </a:r>
            <a:r>
              <a:rPr lang="en-US" sz="2400" dirty="0"/>
              <a:t> in 2018 to help advisors become more diligent in their planning processes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Currently </a:t>
            </a:r>
            <a:r>
              <a:rPr lang="en-US" sz="2400" dirty="0" err="1"/>
              <a:t>fpPathfinder</a:t>
            </a:r>
            <a:r>
              <a:rPr lang="en-US" sz="2400" dirty="0"/>
              <a:t> serves 3,000 advisors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product development team works to release 1 – 2 new checklists or flowcharts every month 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fpPathfinder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Overview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EB2FE6D-F3E3-41C2-8645-2E61DC24B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49" y="1266187"/>
            <a:ext cx="3911610" cy="3911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7DF9C5-89AA-4F97-A190-037896F9A5DC}"/>
              </a:ext>
            </a:extLst>
          </p:cNvPr>
          <p:cNvSpPr txBox="1"/>
          <p:nvPr/>
        </p:nvSpPr>
        <p:spPr>
          <a:xfrm>
            <a:off x="5283200" y="5003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 Peter Drucker</a:t>
            </a:r>
          </a:p>
        </p:txBody>
      </p:sp>
    </p:spTree>
    <p:extLst>
      <p:ext uri="{BB962C8B-B14F-4D97-AF65-F5344CB8AC3E}">
        <p14:creationId xmlns:p14="http://schemas.microsoft.com/office/powerpoint/2010/main" val="382728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Have actionable conversations with 20 leads with equity compensation packages.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Receive 10 qualified leads from my Centers of Influence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Establish myself as the thought leader for Young Professionals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Importance of Specific, Measurable Goals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2513"/>
            <a:ext cx="7886700" cy="3255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Gated Content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Trade access to content for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White labeled checklists and flowcharts are ideal for gated content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A0FF-95D6-7B41-A6EE-846DCAA3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0738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actionable conversations with 20 leads who have equity compensation packages.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54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Gated Content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1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Develop a blog post that provides an overview of equity compensation complexities.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0184B7-C0F2-4596-A89E-F096A9446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05" y="1959165"/>
            <a:ext cx="4079195" cy="44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8369"/>
            <a:ext cx="7886700" cy="5169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Gated Content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</a:t>
            </a:r>
            <a:r>
              <a:rPr lang="en-US" sz="2400" b="1" i="1" dirty="0">
                <a:solidFill>
                  <a:schemeClr val="accent1"/>
                </a:solidFill>
              </a:rPr>
              <a:t>Helpful Hint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Use the </a:t>
            </a:r>
            <a:r>
              <a:rPr lang="en-US" sz="2400" dirty="0" err="1"/>
              <a:t>fpPathfinder</a:t>
            </a:r>
            <a:r>
              <a:rPr lang="en-US" sz="2400" dirty="0"/>
              <a:t> Equity Compensation Bundle to guide your content.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E647F4-B2FC-45B0-92E3-F8F01D70B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811" y="2524245"/>
            <a:ext cx="4898485" cy="3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21BB1-8B4F-8B49-9E36-780DC99D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9901"/>
            <a:ext cx="7886700" cy="5357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Primary Marketing Tactic: </a:t>
            </a:r>
            <a:r>
              <a:rPr lang="en-US" sz="2400" dirty="0"/>
              <a:t>Gated Content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Execution, Step 2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Create a popup invitation to receive the Equity Compensation checklists and flowcharts you’ve chosen.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99208B4-0D09-499A-8543-7BD11DCB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44" y="5232084"/>
            <a:ext cx="1343854" cy="1057271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633D79-2004-43EB-BE2A-2B9C723ED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18" y="2145339"/>
            <a:ext cx="4803982" cy="39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pPathfinder">
      <a:dk1>
        <a:srgbClr val="11283A"/>
      </a:dk1>
      <a:lt1>
        <a:srgbClr val="FFFFFF"/>
      </a:lt1>
      <a:dk2>
        <a:srgbClr val="83CFCA"/>
      </a:dk2>
      <a:lt2>
        <a:srgbClr val="EFEFEF"/>
      </a:lt2>
      <a:accent1>
        <a:srgbClr val="697B34"/>
      </a:accent1>
      <a:accent2>
        <a:srgbClr val="C33827"/>
      </a:accent2>
      <a:accent3>
        <a:srgbClr val="D9B149"/>
      </a:accent3>
      <a:accent4>
        <a:srgbClr val="11283A"/>
      </a:accent4>
      <a:accent5>
        <a:srgbClr val="EFEFEF"/>
      </a:accent5>
      <a:accent6>
        <a:srgbClr val="414141"/>
      </a:accent6>
      <a:hlink>
        <a:srgbClr val="11283A"/>
      </a:hlink>
      <a:folHlink>
        <a:srgbClr val="83CFC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pPathfinder Presentation Template (1)" id="{5D4F53AC-EF01-433F-99B9-5039693D1E10}" vid="{0B98D0A4-F081-4C5F-83E4-C7E411B659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953</Words>
  <Application>Microsoft Office PowerPoint</Application>
  <PresentationFormat>On-screen Show (4:3)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Museo Sans Rounded 100</vt:lpstr>
      <vt:lpstr>Museo Sans Rounded 500</vt:lpstr>
      <vt:lpstr>Museo Sans Rounded 700</vt:lpstr>
      <vt:lpstr>Open Sans</vt:lpstr>
      <vt:lpstr>System Font Regular</vt:lpstr>
      <vt:lpstr>Wingdings</vt:lpstr>
      <vt:lpstr>Office Theme</vt:lpstr>
      <vt:lpstr>PowerPoint Presentation</vt:lpstr>
      <vt:lpstr>Agenda</vt:lpstr>
      <vt:lpstr>fpPathfinder Overview</vt:lpstr>
      <vt:lpstr>PowerPoint Presentation</vt:lpstr>
      <vt:lpstr>The Importance of Specific, Measurable Goals</vt:lpstr>
      <vt:lpstr>GOAL: Have actionable conversations with 20 leads who have equity compensation packages.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GOAL: Receive 10 qualified referrals from my centers of influence.</vt:lpstr>
      <vt:lpstr>PowerPoint Presentation</vt:lpstr>
      <vt:lpstr>PowerPoint Presentation</vt:lpstr>
      <vt:lpstr>PowerPoint Presentation</vt:lpstr>
      <vt:lpstr>PowerPoint Presentation</vt:lpstr>
      <vt:lpstr>GOAL: Establish myself as a thought leader for Young Professionals.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Recap</vt:lpstr>
      <vt:lpstr>fpPathfinder Membership Options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Amy Burdge</dc:creator>
  <cp:keywords/>
  <dc:description/>
  <cp:lastModifiedBy>Amy Burdge</cp:lastModifiedBy>
  <cp:revision>49</cp:revision>
  <dcterms:created xsi:type="dcterms:W3CDTF">2020-02-11T23:46:16Z</dcterms:created>
  <dcterms:modified xsi:type="dcterms:W3CDTF">2022-03-24T20:29:58Z</dcterms:modified>
  <cp:category/>
</cp:coreProperties>
</file>